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1" r:id="rId1"/>
    <p:sldMasterId id="2147484211" r:id="rId2"/>
  </p:sldMasterIdLst>
  <p:notesMasterIdLst>
    <p:notesMasterId r:id="rId26"/>
  </p:notes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59" r:id="rId13"/>
    <p:sldId id="281" r:id="rId14"/>
    <p:sldId id="278" r:id="rId15"/>
    <p:sldId id="279" r:id="rId16"/>
    <p:sldId id="268" r:id="rId17"/>
    <p:sldId id="269" r:id="rId18"/>
    <p:sldId id="282" r:id="rId19"/>
    <p:sldId id="277" r:id="rId20"/>
    <p:sldId id="270" r:id="rId21"/>
    <p:sldId id="280" r:id="rId22"/>
    <p:sldId id="271" r:id="rId23"/>
    <p:sldId id="275" r:id="rId24"/>
    <p:sldId id="276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709" autoAdjust="0"/>
  </p:normalViewPr>
  <p:slideViewPr>
    <p:cSldViewPr snapToGrid="0">
      <p:cViewPr varScale="1">
        <p:scale>
          <a:sx n="74" d="100"/>
          <a:sy n="74" d="100"/>
        </p:scale>
        <p:origin x="104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5D9A3-20DE-4DD3-B285-51EBCD6F2EC2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3173C-5B63-4F0C-A369-2DD428E831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657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81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87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054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099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55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278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25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79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7CA5AA-B04C-46F1-8973-C6996758C39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503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E0EAAD-DE37-4C13-A3FD-71C1FB5FFA5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068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B15BDE-C60C-4984-870E-75C6DBC58CB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27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08000" y="914400"/>
            <a:ext cx="10972800" cy="5943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fld id="{08045ADB-83F3-446C-9163-67498B77EEF7}" type="datetime1">
              <a:rPr lang="en-US" altLang="en-US">
                <a:solidFill>
                  <a:srgbClr val="000000"/>
                </a:solidFill>
              </a:rPr>
              <a:pPr/>
              <a:t>11/6/2014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954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08B9EBBA-996F-894A-B54A-D6246ED52CEA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244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954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DFA1846-DA80-1C48-A609-854EA85C59AD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07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55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3726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385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955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DF36F9-226D-4A1A-B661-91389F757DE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47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4000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5427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CFC8E48-1F64-4EC3-8FE9-9B963AFE6A19}" type="slidenum">
              <a:rPr lang="en-US" altLang="en-US" smtClean="0">
                <a:solidFill>
                  <a:srgbClr val="000000"/>
                </a:solidFill>
                <a:ea typeface="MS PGothic" panose="020B0600070205080204" pitchFamily="34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21200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CFC8E48-1F64-4EC3-8FE9-9B963AFE6A19}" type="slidenum">
              <a:rPr lang="en-US" altLang="en-US" smtClean="0">
                <a:solidFill>
                  <a:srgbClr val="000000"/>
                </a:solidFill>
                <a:ea typeface="MS PGothic" panose="020B0600070205080204" pitchFamily="34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3080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CFC8E48-1F64-4EC3-8FE9-9B963AFE6A19}" type="slidenum">
              <a:rPr lang="en-US" altLang="en-US" smtClean="0">
                <a:solidFill>
                  <a:srgbClr val="000000"/>
                </a:solidFill>
                <a:ea typeface="MS PGothic" panose="020B0600070205080204" pitchFamily="34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4107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CFC8E48-1F64-4EC3-8FE9-9B963AFE6A19}" type="slidenum">
              <a:rPr lang="en-US" altLang="en-US" smtClean="0">
                <a:solidFill>
                  <a:srgbClr val="000000"/>
                </a:solidFill>
                <a:ea typeface="MS PGothic" panose="020B0600070205080204" pitchFamily="34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829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CFC8E48-1F64-4EC3-8FE9-9B963AFE6A19}" type="slidenum">
              <a:rPr lang="en-US" altLang="en-US" smtClean="0">
                <a:solidFill>
                  <a:srgbClr val="000000"/>
                </a:solidFill>
                <a:ea typeface="MS PGothic" panose="020B0600070205080204" pitchFamily="34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13127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CFC8E48-1F64-4EC3-8FE9-9B963AFE6A19}" type="slidenum">
              <a:rPr lang="en-US" altLang="en-US" smtClean="0">
                <a:solidFill>
                  <a:srgbClr val="000000"/>
                </a:solidFill>
                <a:ea typeface="MS PGothic" panose="020B0600070205080204" pitchFamily="34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041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3420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D62726E-379B-B349-9EED-81ED093FA806}" type="datetimeFigureOut">
              <a:rPr lang="en-US" smtClean="0"/>
              <a:pPr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04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CAAF5A-574D-42A7-962B-34F5D2206E9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603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0ADC21-2764-4D7C-95DC-22EF299695D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998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70E7E2-26B1-412F-93B8-60959B4EF9D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30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3584B6-4E0D-4F1C-9C75-0A65F1E625E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572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A5B7A6-05AE-4D72-83BA-A5C855619E1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51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ED48A5-1206-4C05-AE0F-A72D5BB7D1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532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CA38E0-8DC7-4DD3-A93D-8F13260529D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049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+mn-ea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CFC8E48-1F64-4EC3-8FE9-9B963AFE6A19}" type="slidenum">
              <a:rPr lang="en-US" altLang="en-US" smtClean="0">
                <a:solidFill>
                  <a:srgbClr val="000000"/>
                </a:solidFill>
                <a:ea typeface="MS PGothic" panose="020B0600070205080204" pitchFamily="34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0814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CFC8E48-1F64-4EC3-8FE9-9B963AFE6A19}" type="slidenum">
              <a:rPr lang="en-US" altLang="en-US" smtClean="0">
                <a:solidFill>
                  <a:srgbClr val="000000"/>
                </a:solidFill>
                <a:ea typeface="MS PGothic" panose="020B0600070205080204" pitchFamily="34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99536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  <p:sldLayoutId id="2147484215" r:id="rId4"/>
    <p:sldLayoutId id="2147484216" r:id="rId5"/>
    <p:sldLayoutId id="2147484217" r:id="rId6"/>
    <p:sldLayoutId id="2147484218" r:id="rId7"/>
    <p:sldLayoutId id="2147484219" r:id="rId8"/>
    <p:sldLayoutId id="2147484220" r:id="rId9"/>
    <p:sldLayoutId id="2147484221" r:id="rId10"/>
    <p:sldLayoutId id="2147484222" r:id="rId11"/>
    <p:sldLayoutId id="2147484223" r:id="rId12"/>
    <p:sldLayoutId id="2147484224" r:id="rId13"/>
    <p:sldLayoutId id="2147484225" r:id="rId14"/>
    <p:sldLayoutId id="2147484226" r:id="rId15"/>
    <p:sldLayoutId id="2147484227" r:id="rId16"/>
    <p:sldLayoutId id="2147484228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rtal.state.pa.us/portal/server.pt/community/state_assessment_system/20965/pennsylvania_system_of_school_assessment_(pssa)/1190526" TargetMode="Externa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rtal.state.pa.us/portal/server.pt/community/state_assessment_system/20965/keystone_exams/1190529" TargetMode="Externa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cliu21cng.wikispaces.com/Math+Higher+Order+Thinking" TargetMode="Externa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advancesinap.collegeboard.org/" TargetMode="External"/><Relationship Id="rId2" Type="http://schemas.openxmlformats.org/officeDocument/2006/relationships/hyperlink" Target="https://www.collegeboard.org/delivering-opportunity/sat?affiliateId=satsite&amp;bannerId=rsat-home" TargetMode="Externa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binders.com/welcome/hom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idemathematics.org/problems-of-the-month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map.mathshell.org/materials/tasks.php" TargetMode="External"/><Relationship Id="rId5" Type="http://schemas.openxmlformats.org/officeDocument/2006/relationships/hyperlink" Target="http://illuminations.nctm.org/" TargetMode="External"/><Relationship Id="rId4" Type="http://schemas.openxmlformats.org/officeDocument/2006/relationships/hyperlink" Target="http://achievethecore.org/dashboard/300/search/1/2/0/1/2/3/4/5/6/7/8/9/10/11/12/page/786/annotated-tasks-list-pg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liu21cng.wikispaces.com/" TargetMode="Externa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Math 6 – 12 </a:t>
            </a:r>
            <a:br>
              <a:rPr lang="en-US" sz="6000" dirty="0" smtClean="0"/>
            </a:br>
            <a:r>
              <a:rPr lang="en-US" sz="6000" dirty="0" smtClean="0"/>
              <a:t>Content networking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November 2014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3388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000">
                <a:solidFill>
                  <a:schemeClr val="bg1"/>
                </a:solidFill>
                <a:latin typeface="Verdana" charset="0"/>
                <a:ea typeface="ＭＳ Ｐゴシック" charset="0"/>
              </a:rPr>
              <a:t>2015 PSSA Changes</a:t>
            </a:r>
          </a:p>
        </p:txBody>
      </p:sp>
      <p:pic>
        <p:nvPicPr>
          <p:cNvPr id="22531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133600" y="1295401"/>
            <a:ext cx="7772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>
              <a:defRPr/>
            </a:pPr>
            <a:r>
              <a:rPr lang="en-US" b="1" kern="0">
                <a:solidFill>
                  <a:srgbClr val="000000"/>
                </a:solidFill>
              </a:rPr>
              <a:t>Math 2015</a:t>
            </a:r>
            <a:endParaRPr lang="en-US" kern="0" dirty="0">
              <a:solidFill>
                <a:srgbClr val="000000"/>
              </a:solidFill>
            </a:endParaRPr>
          </a:p>
        </p:txBody>
      </p:sp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2133601"/>
            <a:ext cx="8334375" cy="444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008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>
                <a:hlinkClick r:id="rId2"/>
              </a:rPr>
              <a:t>PSSA Documents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Test Design</a:t>
            </a:r>
          </a:p>
          <a:p>
            <a:r>
              <a:rPr lang="en-US" sz="3600" dirty="0" smtClean="0"/>
              <a:t>Item and Scoring Samplers</a:t>
            </a:r>
          </a:p>
          <a:p>
            <a:r>
              <a:rPr lang="en-US" sz="3600" dirty="0" smtClean="0"/>
              <a:t>Scoring Guidelines &amp; Formula Sheets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6984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Keystone Exams Documents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hlinkClick r:id="rId2"/>
              </a:rPr>
              <a:t>Item and Scoring Samplers: 2014</a:t>
            </a:r>
            <a:endParaRPr lang="en-US" sz="3600" dirty="0" smtClean="0"/>
          </a:p>
          <a:p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6696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Webb’s Depth of knowledge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More DOK Levels 2 &amp; 3 overall</a:t>
            </a:r>
          </a:p>
          <a:p>
            <a:r>
              <a:rPr lang="en-US" sz="3600" dirty="0" smtClean="0"/>
              <a:t>Open-ended DOK Levels 2 &amp; 3</a:t>
            </a:r>
          </a:p>
          <a:p>
            <a:r>
              <a:rPr lang="en-US" sz="3600" dirty="0" smtClean="0"/>
              <a:t>Wiki: </a:t>
            </a:r>
            <a:r>
              <a:rPr lang="en-US" sz="3600" dirty="0" smtClean="0">
                <a:hlinkClick r:id="rId2"/>
              </a:rPr>
              <a:t>Math – Higher Order Thinking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3154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10714614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Other assessments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17209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SAT Revisions</a:t>
            </a:r>
          </a:p>
          <a:p>
            <a:pPr lvl="1"/>
            <a:r>
              <a:rPr lang="en-US" sz="3200" dirty="0" smtClean="0"/>
              <a:t>Spring 2016</a:t>
            </a:r>
          </a:p>
          <a:p>
            <a:pPr lvl="1"/>
            <a:r>
              <a:rPr lang="en-US" sz="3200" dirty="0" smtClean="0">
                <a:hlinkClick r:id="rId2"/>
              </a:rPr>
              <a:t>College Board Site</a:t>
            </a:r>
            <a:endParaRPr lang="en-US" sz="3200" dirty="0" smtClean="0"/>
          </a:p>
          <a:p>
            <a:r>
              <a:rPr lang="en-US" sz="3600" dirty="0" smtClean="0"/>
              <a:t>AP Revisions</a:t>
            </a:r>
          </a:p>
          <a:p>
            <a:pPr lvl="1"/>
            <a:r>
              <a:rPr lang="en-US" sz="3200" dirty="0" smtClean="0">
                <a:hlinkClick r:id="rId3"/>
              </a:rPr>
              <a:t>College Board Site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1242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9411" y="301337"/>
            <a:ext cx="3731929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Table talk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031801"/>
            <a:ext cx="10725006" cy="46287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</a:t>
            </a:r>
            <a:r>
              <a:rPr lang="en-US" sz="3200" dirty="0"/>
              <a:t>changes have you made this year to prepare students for the new PSSAs? OR to be proactive for high school assessments (Keystones, SATs, etc.)?</a:t>
            </a:r>
          </a:p>
          <a:p>
            <a:r>
              <a:rPr lang="en-US" sz="3200" dirty="0"/>
              <a:t>What are the strengths and weaknesses of your current assessments?</a:t>
            </a:r>
          </a:p>
          <a:p>
            <a:r>
              <a:rPr lang="en-US" sz="3200" dirty="0" smtClean="0"/>
              <a:t>What changes will you still need to make based on this information?</a:t>
            </a:r>
          </a:p>
          <a:p>
            <a:r>
              <a:rPr lang="en-US" sz="3200" dirty="0" smtClean="0"/>
              <a:t>What knowledge &amp; skills do you need/want enhanced to make these changes?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4" y="905540"/>
            <a:ext cx="70658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Grades 6-8: </a:t>
            </a:r>
            <a:r>
              <a:rPr lang="en-U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PSSAs</a:t>
            </a:r>
          </a:p>
          <a:p>
            <a:r>
              <a:rPr lang="en-US" sz="3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Grades 9-12: Keystones, SATs or AP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7450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table talk report-out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Summarize discussion</a:t>
            </a:r>
          </a:p>
          <a:p>
            <a:pPr lvl="1"/>
            <a:r>
              <a:rPr lang="en-US" sz="3200" dirty="0" smtClean="0"/>
              <a:t>What has already been done</a:t>
            </a:r>
          </a:p>
          <a:p>
            <a:pPr lvl="1"/>
            <a:r>
              <a:rPr lang="en-US" sz="3200" dirty="0" smtClean="0"/>
              <a:t>What changes need to make</a:t>
            </a:r>
          </a:p>
          <a:p>
            <a:r>
              <a:rPr lang="en-US" sz="3600" dirty="0" smtClean="0"/>
              <a:t>Share top two needs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0173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Livebinder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hlinkClick r:id="rId3"/>
              </a:rPr>
              <a:t>http://</a:t>
            </a:r>
            <a:r>
              <a:rPr lang="en-US" sz="3600" dirty="0" smtClean="0">
                <a:hlinkClick r:id="rId3"/>
              </a:rPr>
              <a:t>www.livebinders.com/welcome/home</a:t>
            </a:r>
            <a:endParaRPr lang="en-US" sz="3600" dirty="0" smtClean="0"/>
          </a:p>
          <a:p>
            <a:r>
              <a:rPr lang="en-US" sz="3600" dirty="0" smtClean="0"/>
              <a:t>Create a FREE account</a:t>
            </a:r>
          </a:p>
          <a:p>
            <a:r>
              <a:rPr lang="en-US" sz="3600" dirty="0" smtClean="0"/>
              <a:t>Introduction to </a:t>
            </a:r>
            <a:r>
              <a:rPr lang="en-US" sz="3600" dirty="0" err="1" smtClean="0"/>
              <a:t>Livebinder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309162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Check these out!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097088"/>
            <a:ext cx="10735397" cy="4407621"/>
          </a:xfrm>
        </p:spPr>
        <p:txBody>
          <a:bodyPr>
            <a:normAutofit/>
          </a:bodyPr>
          <a:lstStyle/>
          <a:p>
            <a:r>
              <a:rPr lang="en-US" sz="3600" dirty="0" smtClean="0">
                <a:hlinkClick r:id="rId3"/>
              </a:rPr>
              <a:t>Inside Mathematics: Problems of the Month</a:t>
            </a:r>
            <a:endParaRPr lang="en-US" sz="3600" dirty="0" smtClean="0"/>
          </a:p>
          <a:p>
            <a:r>
              <a:rPr lang="en-US" sz="3600" dirty="0" smtClean="0">
                <a:hlinkClick r:id="rId4"/>
              </a:rPr>
              <a:t>Achieve the Core: Annotated Tasks</a:t>
            </a:r>
            <a:endParaRPr lang="en-US" sz="3600" dirty="0" smtClean="0"/>
          </a:p>
          <a:p>
            <a:r>
              <a:rPr lang="en-US" sz="3600" dirty="0" smtClean="0">
                <a:hlinkClick r:id="rId5"/>
              </a:rPr>
              <a:t>NCTM: Illuminations</a:t>
            </a:r>
            <a:endParaRPr lang="en-US" sz="3600" dirty="0" smtClean="0"/>
          </a:p>
          <a:p>
            <a:pPr lvl="1"/>
            <a:r>
              <a:rPr lang="en-US" sz="3200" dirty="0" smtClean="0"/>
              <a:t>Now aligned to CCSS – look for tab and search by grade</a:t>
            </a:r>
          </a:p>
          <a:p>
            <a:r>
              <a:rPr lang="en-US" sz="3600" dirty="0" smtClean="0">
                <a:hlinkClick r:id="rId6"/>
              </a:rPr>
              <a:t>Mathematics Assessment Project: Tasks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4028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Professional reading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Individually:</a:t>
            </a:r>
            <a:r>
              <a:rPr lang="en-US" sz="3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dirty="0" smtClean="0"/>
              <a:t>Choose one article &amp; read it</a:t>
            </a:r>
          </a:p>
          <a:p>
            <a:r>
              <a:rPr lang="en-US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Table Groups: </a:t>
            </a:r>
            <a:r>
              <a:rPr lang="en-US" sz="3600" dirty="0" smtClean="0"/>
              <a:t>Discuss highlights and insights</a:t>
            </a:r>
          </a:p>
          <a:p>
            <a:r>
              <a:rPr lang="en-US" sz="3600" dirty="0" smtClean="0"/>
              <a:t>Share out</a:t>
            </a:r>
          </a:p>
          <a:p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8240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welcome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906438"/>
            <a:ext cx="10569143" cy="4712571"/>
          </a:xfrm>
        </p:spPr>
        <p:txBody>
          <a:bodyPr>
            <a:normAutofit/>
          </a:bodyPr>
          <a:lstStyle/>
          <a:p>
            <a:r>
              <a:rPr lang="en-US" sz="3600" dirty="0"/>
              <a:t>Please sit at your grade level table.</a:t>
            </a:r>
          </a:p>
          <a:p>
            <a:r>
              <a:rPr lang="en-US" sz="3600" dirty="0"/>
              <a:t>Network: CLIU Public</a:t>
            </a:r>
          </a:p>
          <a:p>
            <a:r>
              <a:rPr lang="en-US" sz="3600" dirty="0"/>
              <a:t>Wiki: </a:t>
            </a:r>
            <a:r>
              <a:rPr lang="en-US" sz="3600" dirty="0">
                <a:hlinkClick r:id="rId2"/>
              </a:rPr>
              <a:t>http://cliu21cng.wikispaces.com</a:t>
            </a:r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3935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Sharing ideas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chemeClr val="accent3"/>
                </a:solidFill>
              </a:rPr>
              <a:t>What is working?</a:t>
            </a:r>
          </a:p>
          <a:p>
            <a:r>
              <a:rPr lang="en-US" sz="3600" dirty="0" smtClean="0"/>
              <a:t>Strategies</a:t>
            </a:r>
          </a:p>
          <a:p>
            <a:r>
              <a:rPr lang="en-US" sz="3600" dirty="0" smtClean="0"/>
              <a:t>Activities</a:t>
            </a:r>
          </a:p>
          <a:p>
            <a:r>
              <a:rPr lang="en-US" sz="3600" dirty="0" smtClean="0"/>
              <a:t>Resources</a:t>
            </a:r>
          </a:p>
          <a:p>
            <a:r>
              <a:rPr lang="en-US" sz="3600" dirty="0" smtClean="0"/>
              <a:t>Other ideas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5327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Collaboration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Common Need</a:t>
            </a:r>
          </a:p>
          <a:p>
            <a:r>
              <a:rPr lang="en-US" sz="3600" dirty="0"/>
              <a:t>Common Grade</a:t>
            </a:r>
          </a:p>
          <a:p>
            <a:r>
              <a:rPr lang="en-US" sz="3600" dirty="0"/>
              <a:t>Common School/District</a:t>
            </a:r>
          </a:p>
        </p:txBody>
      </p:sp>
    </p:spTree>
    <p:extLst>
      <p:ext uri="{BB962C8B-B14F-4D97-AF65-F5344CB8AC3E}">
        <p14:creationId xmlns:p14="http://schemas.microsoft.com/office/powerpoint/2010/main" val="275136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Next steps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SHARE back in your school &amp; district.</a:t>
            </a:r>
          </a:p>
          <a:p>
            <a:r>
              <a:rPr lang="en-US" sz="3600" dirty="0"/>
              <a:t>Determine your needs &amp; let me know what they are.</a:t>
            </a:r>
          </a:p>
          <a:p>
            <a:r>
              <a:rPr lang="en-US" sz="3600" dirty="0"/>
              <a:t>USE the Wiki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9984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Thank you for coming!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Please follow the evaluation link on the wiki.</a:t>
            </a:r>
          </a:p>
          <a:p>
            <a:r>
              <a:rPr lang="en-US" sz="3600" dirty="0" smtClean="0"/>
              <a:t>See you next time: March 2, 2015</a:t>
            </a:r>
          </a:p>
        </p:txBody>
      </p:sp>
    </p:spTree>
    <p:extLst>
      <p:ext uri="{BB962C8B-B14F-4D97-AF65-F5344CB8AC3E}">
        <p14:creationId xmlns:p14="http://schemas.microsoft.com/office/powerpoint/2010/main" val="63467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Agenda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849582"/>
            <a:ext cx="9905999" cy="471747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PDE Update</a:t>
            </a:r>
          </a:p>
          <a:p>
            <a:r>
              <a:rPr lang="en-US" sz="3600" dirty="0" smtClean="0"/>
              <a:t>Assessment Documents Exploration</a:t>
            </a:r>
          </a:p>
          <a:p>
            <a:r>
              <a:rPr lang="en-US" sz="3600" dirty="0" smtClean="0"/>
              <a:t>Sharing What Works</a:t>
            </a:r>
          </a:p>
          <a:p>
            <a:r>
              <a:rPr lang="en-US" sz="3600" dirty="0" smtClean="0"/>
              <a:t>Professional Reading</a:t>
            </a:r>
          </a:p>
          <a:p>
            <a:r>
              <a:rPr lang="en-US" sz="3600" dirty="0" smtClean="0"/>
              <a:t>Check These Out!</a:t>
            </a:r>
          </a:p>
          <a:p>
            <a:r>
              <a:rPr lang="en-US" sz="3600" dirty="0" smtClean="0"/>
              <a:t>Collaboration</a:t>
            </a:r>
          </a:p>
          <a:p>
            <a:r>
              <a:rPr lang="en-US" sz="3600" dirty="0" smtClean="0"/>
              <a:t>Next Steps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1690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Content Placeholder 2"/>
          <p:cNvSpPr>
            <a:spLocks noGrp="1"/>
          </p:cNvSpPr>
          <p:nvPr>
            <p:ph/>
          </p:nvPr>
        </p:nvSpPr>
        <p:spPr>
          <a:xfrm>
            <a:off x="2000250" y="2133600"/>
            <a:ext cx="8229600" cy="34290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Keystone Exams</a:t>
            </a:r>
            <a:r>
              <a:rPr lang="en-US" sz="2400">
                <a:ea typeface="ＭＳ Ｐゴシック" charset="0"/>
              </a:rPr>
              <a:t>: no change</a:t>
            </a:r>
          </a:p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PSSA Science</a:t>
            </a:r>
            <a:r>
              <a:rPr lang="en-US" sz="2400">
                <a:ea typeface="ＭＳ Ｐゴシック" charset="0"/>
              </a:rPr>
              <a:t>: no change</a:t>
            </a:r>
          </a:p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PSSA Reading</a:t>
            </a:r>
            <a:r>
              <a:rPr lang="en-US" sz="2400">
                <a:ea typeface="ＭＳ Ｐゴシック" charset="0"/>
              </a:rPr>
              <a:t>: now combined with Writing as </a:t>
            </a:r>
            <a:r>
              <a:rPr lang="en-US" sz="2400" u="sng">
                <a:ea typeface="ＭＳ Ｐゴシック" charset="0"/>
              </a:rPr>
              <a:t>PSSA ELA</a:t>
            </a:r>
            <a:r>
              <a:rPr lang="en-US" sz="2400">
                <a:ea typeface="ＭＳ Ｐゴシック" charset="0"/>
              </a:rPr>
              <a:t> with separate booklet and testing window</a:t>
            </a:r>
          </a:p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PSSA Writing</a:t>
            </a:r>
            <a:r>
              <a:rPr lang="en-US" sz="2400">
                <a:ea typeface="ＭＳ Ｐゴシック" charset="0"/>
              </a:rPr>
              <a:t>: now combined with Reading as </a:t>
            </a:r>
            <a:r>
              <a:rPr lang="en-US" sz="2400" u="sng">
                <a:ea typeface="ＭＳ Ｐゴシック" charset="0"/>
              </a:rPr>
              <a:t>PSSA ELA</a:t>
            </a:r>
            <a:r>
              <a:rPr lang="en-US" sz="2400">
                <a:ea typeface="ＭＳ Ｐゴシック" charset="0"/>
              </a:rPr>
              <a:t> with separate booklet and testing window</a:t>
            </a:r>
          </a:p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PSSA Math</a:t>
            </a:r>
            <a:r>
              <a:rPr lang="en-US" sz="2400">
                <a:ea typeface="ＭＳ Ｐゴシック" charset="0"/>
              </a:rPr>
              <a:t>: now </a:t>
            </a:r>
            <a:r>
              <a:rPr lang="en-US" sz="2400" u="sng">
                <a:ea typeface="ＭＳ Ｐゴシック" charset="0"/>
              </a:rPr>
              <a:t>PSSA Math </a:t>
            </a:r>
            <a:r>
              <a:rPr lang="en-US" sz="2400">
                <a:ea typeface="ＭＳ Ｐゴシック" charset="0"/>
              </a:rPr>
              <a:t>with separate booklet and testing window</a:t>
            </a: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819400" y="457200"/>
            <a:ext cx="78486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algn="l" eaLnBrk="1" hangingPunct="1">
              <a:defRPr/>
            </a:pPr>
            <a:r>
              <a:rPr lang="en-US" sz="3000">
                <a:solidFill>
                  <a:schemeClr val="bg1"/>
                </a:solidFill>
                <a:latin typeface="Verdana" charset="0"/>
                <a:ea typeface="ＭＳ Ｐゴシック" charset="0"/>
              </a:rPr>
              <a:t>2015 PSSA Changes</a:t>
            </a:r>
          </a:p>
        </p:txBody>
      </p:sp>
      <p:pic>
        <p:nvPicPr>
          <p:cNvPr id="16388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0" y="1235076"/>
            <a:ext cx="70866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4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Quick Overview</a:t>
            </a:r>
          </a:p>
        </p:txBody>
      </p:sp>
    </p:spTree>
    <p:extLst>
      <p:ext uri="{BB962C8B-B14F-4D97-AF65-F5344CB8AC3E}">
        <p14:creationId xmlns:p14="http://schemas.microsoft.com/office/powerpoint/2010/main" val="108893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000">
                <a:solidFill>
                  <a:schemeClr val="bg1"/>
                </a:solidFill>
                <a:latin typeface="Verdana" charset="0"/>
                <a:ea typeface="ＭＳ Ｐゴシック" charset="0"/>
              </a:rPr>
              <a:t>2015 PSSA Changes</a:t>
            </a:r>
          </a:p>
        </p:txBody>
      </p:sp>
      <p:pic>
        <p:nvPicPr>
          <p:cNvPr id="17411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124200" y="1600200"/>
            <a:ext cx="556260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5400" b="1" kern="0" dirty="0">
                <a:solidFill>
                  <a:srgbClr val="000000"/>
                </a:solidFill>
                <a:ea typeface="MS PGothic" panose="020B0600070205080204" pitchFamily="34" charset="-128"/>
              </a:rPr>
              <a:t>PSSA </a:t>
            </a:r>
            <a:br>
              <a:rPr lang="en-US" sz="5400" b="1" kern="0" dirty="0">
                <a:solidFill>
                  <a:srgbClr val="000000"/>
                </a:solidFill>
                <a:ea typeface="MS PGothic" panose="020B0600070205080204" pitchFamily="34" charset="-128"/>
              </a:rPr>
            </a:br>
            <a:r>
              <a:rPr lang="en-US" sz="5400" b="1" kern="0" dirty="0">
                <a:solidFill>
                  <a:srgbClr val="000000"/>
                </a:solidFill>
                <a:ea typeface="MS PGothic" panose="020B0600070205080204" pitchFamily="34" charset="-128"/>
              </a:rPr>
              <a:t>Math</a:t>
            </a:r>
            <a:br>
              <a:rPr lang="en-US" sz="5400" b="1" kern="0" dirty="0">
                <a:solidFill>
                  <a:srgbClr val="000000"/>
                </a:solidFill>
                <a:ea typeface="MS PGothic" panose="020B0600070205080204" pitchFamily="34" charset="-128"/>
              </a:rPr>
            </a:br>
            <a:r>
              <a:rPr lang="en-US" sz="5400" b="1" kern="0" dirty="0">
                <a:solidFill>
                  <a:srgbClr val="000000"/>
                </a:solidFill>
                <a:ea typeface="MS PGothic" panose="020B0600070205080204" pitchFamily="34" charset="-128"/>
              </a:rPr>
              <a:t>Assessment</a:t>
            </a:r>
            <a:br>
              <a:rPr lang="en-US" sz="5400" b="1" kern="0" dirty="0">
                <a:solidFill>
                  <a:srgbClr val="000000"/>
                </a:solidFill>
                <a:ea typeface="MS PGothic" panose="020B0600070205080204" pitchFamily="34" charset="-128"/>
              </a:rPr>
            </a:br>
            <a:r>
              <a:rPr lang="en-US" sz="5400" b="1" kern="0" dirty="0">
                <a:solidFill>
                  <a:srgbClr val="000000"/>
                </a:solidFill>
                <a:ea typeface="MS PGothic" panose="020B0600070205080204" pitchFamily="34" charset="-128"/>
              </a:rPr>
              <a:t>2015</a:t>
            </a:r>
            <a:endParaRPr lang="en-US" sz="5400" kern="0" dirty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421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819400" y="457200"/>
            <a:ext cx="7848600" cy="457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000">
                <a:solidFill>
                  <a:schemeClr val="bg1"/>
                </a:solidFill>
                <a:latin typeface="Verdana" charset="0"/>
                <a:ea typeface="ＭＳ Ｐゴシック" charset="0"/>
              </a:rPr>
              <a:t>2015 PSSA Changes</a:t>
            </a:r>
          </a:p>
        </p:txBody>
      </p:sp>
      <p:pic>
        <p:nvPicPr>
          <p:cNvPr id="18435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2362201" y="1981200"/>
            <a:ext cx="8305799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CD"/>
                </a:solidFill>
                <a:latin typeface="Wingdings-Regular" charset="0"/>
              </a:rPr>
              <a:t>	</a:t>
            </a:r>
            <a:r>
              <a:rPr lang="en-US" altLang="en-US" sz="1800" dirty="0">
                <a:solidFill>
                  <a:srgbClr val="000000"/>
                </a:solidFill>
              </a:rPr>
              <a:t>A = Numbers and Operations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>
                <a:solidFill>
                  <a:srgbClr val="0000CD"/>
                </a:solidFill>
              </a:rPr>
              <a:t>	</a:t>
            </a:r>
            <a:r>
              <a:rPr lang="en-US" altLang="en-US" sz="1800" dirty="0"/>
              <a:t>— A‐T = Numbers and Operations in Base Ten (Grades 3–5)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/>
              <a:t>	— A‐F = Numbers and Operations – Fractions (Grades 3–5)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/>
              <a:t>	</a:t>
            </a:r>
            <a:r>
              <a:rPr lang="en-US" altLang="en-US" sz="1800" b="1" dirty="0">
                <a:solidFill>
                  <a:schemeClr val="accent2">
                    <a:lumMod val="75000"/>
                  </a:schemeClr>
                </a:solidFill>
              </a:rPr>
              <a:t>— A‐N = The Number System (Grades 6–8)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chemeClr val="accent2">
                    <a:lumMod val="75000"/>
                  </a:schemeClr>
                </a:solidFill>
              </a:rPr>
              <a:t>	— A‐R = Ratios and Proportional Relationships (Grades 6, 7)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/>
              <a:t> 	</a:t>
            </a:r>
            <a:r>
              <a:rPr lang="en-US" altLang="en-US" sz="1800" dirty="0"/>
              <a:t>B = Algebraic Concepts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/>
              <a:t>	— B‐O = Operations and Algebraic Thinking (Grades 3–5)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/>
              <a:t>	</a:t>
            </a:r>
            <a:r>
              <a:rPr lang="en-US" altLang="en-US" sz="1800" b="1" dirty="0">
                <a:solidFill>
                  <a:schemeClr val="accent2">
                    <a:lumMod val="75000"/>
                  </a:schemeClr>
                </a:solidFill>
              </a:rPr>
              <a:t>— B‐E = Expressions and Equations (Grades 6–8)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chemeClr val="accent2">
                    <a:lumMod val="75000"/>
                  </a:schemeClr>
                </a:solidFill>
              </a:rPr>
              <a:t>	— B‐F = Functions (Grade 8)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/>
              <a:t>	</a:t>
            </a:r>
            <a:r>
              <a:rPr lang="en-US" altLang="en-US" sz="1800" dirty="0"/>
              <a:t>C = Geometry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/>
              <a:t>	</a:t>
            </a:r>
            <a:r>
              <a:rPr lang="en-US" altLang="en-US" sz="1800" b="1" dirty="0">
                <a:solidFill>
                  <a:schemeClr val="accent2">
                    <a:lumMod val="75000"/>
                  </a:schemeClr>
                </a:solidFill>
              </a:rPr>
              <a:t>— C‐G = Geometry (Grades 3–8)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/>
              <a:t>	</a:t>
            </a:r>
            <a:r>
              <a:rPr lang="en-US" altLang="en-US" sz="1800" dirty="0"/>
              <a:t>D = Data Analysis and Probability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/>
              <a:t>	— D‐M = Measurement and Data (Grades 3–5)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/>
              <a:t>	</a:t>
            </a:r>
            <a:r>
              <a:rPr lang="en-US" altLang="en-US" sz="1800" b="1" dirty="0">
                <a:solidFill>
                  <a:schemeClr val="accent2">
                    <a:lumMod val="75000"/>
                  </a:schemeClr>
                </a:solidFill>
              </a:rPr>
              <a:t>— D‐S = Statistics and Probability (Grades 6–8)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14639" y="1106489"/>
            <a:ext cx="6181725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dirty="0">
                <a:solidFill>
                  <a:srgbClr val="000000"/>
                </a:solidFill>
                <a:ea typeface="MS PGothic" panose="020B0600070205080204" pitchFamily="34" charset="-128"/>
              </a:rPr>
              <a:t>Reporting Categories</a:t>
            </a:r>
          </a:p>
        </p:txBody>
      </p:sp>
    </p:spTree>
    <p:extLst>
      <p:ext uri="{BB962C8B-B14F-4D97-AF65-F5344CB8AC3E}">
        <p14:creationId xmlns:p14="http://schemas.microsoft.com/office/powerpoint/2010/main" val="173868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000">
                <a:solidFill>
                  <a:schemeClr val="bg1"/>
                </a:solidFill>
                <a:latin typeface="Verdana" charset="0"/>
                <a:ea typeface="ＭＳ Ｐゴシック" charset="0"/>
              </a:rPr>
              <a:t>2015 PSSA Changes</a:t>
            </a:r>
          </a:p>
        </p:txBody>
      </p:sp>
      <p:pic>
        <p:nvPicPr>
          <p:cNvPr id="19459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3"/>
          <p:cNvSpPr txBox="1">
            <a:spLocks/>
          </p:cNvSpPr>
          <p:nvPr/>
        </p:nvSpPr>
        <p:spPr bwMode="auto">
          <a:xfrm>
            <a:off x="1981200" y="1143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>
              <a:defRPr/>
            </a:pPr>
            <a:r>
              <a:rPr lang="en-US" b="1" kern="0" dirty="0">
                <a:solidFill>
                  <a:srgbClr val="000000"/>
                </a:solidFill>
              </a:rPr>
              <a:t>Item Types and Points</a:t>
            </a:r>
          </a:p>
        </p:txBody>
      </p:sp>
      <p:sp>
        <p:nvSpPr>
          <p:cNvPr id="6" name="Content Placeholder 6"/>
          <p:cNvSpPr txBox="1">
            <a:spLocks/>
          </p:cNvSpPr>
          <p:nvPr/>
        </p:nvSpPr>
        <p:spPr bwMode="auto">
          <a:xfrm>
            <a:off x="1981200" y="18748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>
              <a:defRPr/>
            </a:pPr>
            <a:endParaRPr lang="en-US" kern="0" dirty="0">
              <a:solidFill>
                <a:srgbClr val="000000"/>
              </a:solidFill>
            </a:endParaRPr>
          </a:p>
          <a:p>
            <a:pPr algn="l" defTabSz="914400">
              <a:defRPr/>
            </a:pPr>
            <a:r>
              <a:rPr lang="en-US" kern="0" dirty="0">
                <a:solidFill>
                  <a:srgbClr val="000000"/>
                </a:solidFill>
              </a:rPr>
              <a:t>All grades:</a:t>
            </a:r>
          </a:p>
          <a:p>
            <a:pPr defTabSz="914400">
              <a:defRPr/>
            </a:pPr>
            <a:endParaRPr lang="en-US" kern="0" dirty="0">
              <a:solidFill>
                <a:srgbClr val="000000"/>
              </a:solidFill>
            </a:endParaRPr>
          </a:p>
          <a:p>
            <a:pPr defTabSz="914400">
              <a:defRPr/>
            </a:pPr>
            <a:endParaRPr lang="en-US" kern="0" dirty="0">
              <a:solidFill>
                <a:srgbClr val="000000"/>
              </a:solidFill>
            </a:endParaRPr>
          </a:p>
        </p:txBody>
      </p:sp>
      <p:pic>
        <p:nvPicPr>
          <p:cNvPr id="819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663" y="3429001"/>
            <a:ext cx="60960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438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000">
                <a:solidFill>
                  <a:schemeClr val="bg1"/>
                </a:solidFill>
                <a:latin typeface="Verdana" charset="0"/>
                <a:ea typeface="ＭＳ Ｐゴシック" charset="0"/>
              </a:rPr>
              <a:t>2015 PSSA Changes</a:t>
            </a:r>
          </a:p>
        </p:txBody>
      </p:sp>
      <p:pic>
        <p:nvPicPr>
          <p:cNvPr id="20483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355725"/>
            <a:ext cx="7010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885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000">
                <a:solidFill>
                  <a:schemeClr val="bg1"/>
                </a:solidFill>
                <a:latin typeface="Verdana" charset="0"/>
                <a:ea typeface="ＭＳ Ｐゴシック" charset="0"/>
              </a:rPr>
              <a:t>2015 PSSA Changes</a:t>
            </a:r>
          </a:p>
        </p:txBody>
      </p:sp>
      <p:pic>
        <p:nvPicPr>
          <p:cNvPr id="21507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133600" y="1417639"/>
            <a:ext cx="7772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>
              <a:defRPr/>
            </a:pPr>
            <a:r>
              <a:rPr lang="en-US" b="1" kern="0">
                <a:solidFill>
                  <a:srgbClr val="000000"/>
                </a:solidFill>
              </a:rPr>
              <a:t>Math 2015</a:t>
            </a:r>
            <a:endParaRPr lang="en-US" kern="0" dirty="0">
              <a:solidFill>
                <a:srgbClr val="000000"/>
              </a:solidFill>
            </a:endParaRPr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62" y="2430465"/>
            <a:ext cx="8321675" cy="415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862642" y="2613806"/>
            <a:ext cx="996320" cy="276046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862642" y="4324921"/>
            <a:ext cx="996320" cy="276046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2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TC104033919[[fn=Circuit]]</Template>
  <TotalTime>542</TotalTime>
  <Words>434</Words>
  <Application>Microsoft Office PowerPoint</Application>
  <PresentationFormat>Widescreen</PresentationFormat>
  <Paragraphs>117</Paragraphs>
  <Slides>23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ＭＳ Ｐゴシック</vt:lpstr>
      <vt:lpstr>ＭＳ Ｐゴシック</vt:lpstr>
      <vt:lpstr>Arial</vt:lpstr>
      <vt:lpstr>Calibri</vt:lpstr>
      <vt:lpstr>Century Gothic</vt:lpstr>
      <vt:lpstr>Verdana</vt:lpstr>
      <vt:lpstr>Wingdings</vt:lpstr>
      <vt:lpstr>Wingdings-Regular</vt:lpstr>
      <vt:lpstr>Default Design</vt:lpstr>
      <vt:lpstr>Vapor Trail</vt:lpstr>
      <vt:lpstr>Math 6 – 12  Content networking</vt:lpstr>
      <vt:lpstr>welcome</vt:lpstr>
      <vt:lpstr>Agenda</vt:lpstr>
      <vt:lpstr>2015 PSSA Changes</vt:lpstr>
      <vt:lpstr>2015 PSSA Changes</vt:lpstr>
      <vt:lpstr>2015 PSSA Changes</vt:lpstr>
      <vt:lpstr>2015 PSSA Changes</vt:lpstr>
      <vt:lpstr>2015 PSSA Changes</vt:lpstr>
      <vt:lpstr>2015 PSSA Changes</vt:lpstr>
      <vt:lpstr>2015 PSSA Changes</vt:lpstr>
      <vt:lpstr>PSSA Documents</vt:lpstr>
      <vt:lpstr>Keystone Exams Documents</vt:lpstr>
      <vt:lpstr>Webb’s Depth of knowledge</vt:lpstr>
      <vt:lpstr>Other assessments</vt:lpstr>
      <vt:lpstr>Table talk</vt:lpstr>
      <vt:lpstr>table talk report-out</vt:lpstr>
      <vt:lpstr>Livebinder</vt:lpstr>
      <vt:lpstr>Check these out!</vt:lpstr>
      <vt:lpstr>Professional reading</vt:lpstr>
      <vt:lpstr>Sharing ideas </vt:lpstr>
      <vt:lpstr>Collaboration</vt:lpstr>
      <vt:lpstr>Next steps</vt:lpstr>
      <vt:lpstr>Thank you for coming!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K – 5 Content networking</dc:title>
  <dc:creator>Cathy Enders</dc:creator>
  <cp:lastModifiedBy>Cathy Enders</cp:lastModifiedBy>
  <cp:revision>35</cp:revision>
  <dcterms:created xsi:type="dcterms:W3CDTF">2014-11-03T15:14:29Z</dcterms:created>
  <dcterms:modified xsi:type="dcterms:W3CDTF">2014-11-06T17:25:33Z</dcterms:modified>
</cp:coreProperties>
</file>